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66" r:id="rId5"/>
    <p:sldId id="269" r:id="rId6"/>
    <p:sldId id="268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80" r:id="rId16"/>
    <p:sldId id="284" r:id="rId17"/>
    <p:sldId id="285" r:id="rId18"/>
    <p:sldId id="287" r:id="rId19"/>
    <p:sldId id="288" r:id="rId20"/>
    <p:sldId id="263" r:id="rId21"/>
  </p:sldIdLst>
  <p:sldSz cx="9144000" cy="5143500" type="screen16x9"/>
  <p:notesSz cx="6858000" cy="9144000"/>
  <p:embeddedFontLst>
    <p:embeddedFont>
      <p:font typeface="Rubik" panose="020B0604020202020204" charset="-79"/>
      <p:regular r:id="rId23"/>
      <p:bold r:id="rId24"/>
      <p:italic r:id="rId25"/>
      <p:boldItalic r:id="rId26"/>
    </p:embeddedFont>
    <p:embeddedFont>
      <p:font typeface="Rubik Light" panose="020B0604020202020204" charset="-79"/>
      <p:regular r:id="rId27"/>
      <p:bold r:id="rId28"/>
      <p:italic r:id="rId29"/>
      <p:boldItalic r:id="rId30"/>
    </p:embeddedFont>
    <p:embeddedFont>
      <p:font typeface="Rubik SemiBold" panose="020B0604020202020204" charset="-79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B40"/>
    <a:srgbClr val="3A85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1356d9b0f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1356d9b0f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027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729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412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30916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2917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6683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18958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6032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1598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671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200da5092a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2200da5092a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200da5092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200da5092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200da5092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200da5092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0798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360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8166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8101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5394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9129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github.com/RahmatSatyawan/Rakamin-IDX_DE.git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youtu.be/FCtj4NAeTXA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jpg"/><Relationship Id="rId5" Type="http://schemas.openxmlformats.org/officeDocument/2006/relationships/hyperlink" Target="http://bit.ly/rahmatst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alend.com/products/talend-open-studio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learn.microsoft.com/en-us/sql/ssms/download-sql-server-management-studio-ssms?view=sql-server-ver16#download-ssm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microsoft.com/en-us/sql-server/sql-server-downloads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drive.google.com/file/d/1DNNb0R_RffyKjv5WaaZgDOHaGLuddyul/view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800" y="186500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517900" y="1354082"/>
            <a:ext cx="7440767" cy="129263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Data Warehouse and ETL Implementation</a:t>
            </a:r>
            <a:endParaRPr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17900" y="2520700"/>
            <a:ext cx="5687828" cy="56935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ID/X Partners – Data Engineer</a:t>
            </a:r>
            <a:endParaRPr sz="2500" dirty="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6757125" y="-621925"/>
            <a:ext cx="3135000" cy="305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769125" y="1724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463713" y="4130967"/>
            <a:ext cx="4392000" cy="80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Presented by</a:t>
            </a:r>
            <a:endParaRPr sz="2000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Rahmat Satyawan</a:t>
            </a:r>
            <a:endParaRPr sz="2000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52CA34-9F3D-570F-243D-026E66E795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6349" y="233233"/>
            <a:ext cx="1418167" cy="5249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0" y="704620"/>
            <a:ext cx="83769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3. Create project job ETL in Talend Open Studio from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to target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with detail Transformation</a:t>
            </a:r>
          </a:p>
          <a:p>
            <a:pPr>
              <a:lnSpc>
                <a:spcPct val="150000"/>
              </a:lnSpc>
            </a:pPr>
            <a:endParaRPr lang="en-US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297450" y="1347318"/>
            <a:ext cx="4603734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Import Database Staging as Input and Database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as Output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Create job per table (Customer, Product, Sales Order, Sales Status) 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Create job with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	- Input &gt; 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DBInput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Staging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	- Transform &gt;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tMaps</a:t>
            </a:r>
            <a:endParaRPr lang="en-US" dirty="0">
              <a:latin typeface="Rubik"/>
              <a:ea typeface="Rubik"/>
              <a:cs typeface="Rubik"/>
              <a:sym typeface="Rubik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	- Output &gt;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DBOutput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endParaRPr lang="en-US" dirty="0">
              <a:latin typeface="Rubik"/>
              <a:ea typeface="Rubik"/>
              <a:cs typeface="Rubik"/>
              <a:sym typeface="Rubik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And Run all Job and see the result in SSMS with SELECT Query</a:t>
            </a:r>
          </a:p>
        </p:txBody>
      </p:sp>
    </p:spTree>
    <p:extLst>
      <p:ext uri="{BB962C8B-B14F-4D97-AF65-F5344CB8AC3E}">
        <p14:creationId xmlns:p14="http://schemas.microsoft.com/office/powerpoint/2010/main" val="1595200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0" y="704620"/>
            <a:ext cx="83769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3. Create project job ETL in Talend Open Studio from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to target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with detail Transformation</a:t>
            </a:r>
          </a:p>
          <a:p>
            <a:pPr>
              <a:lnSpc>
                <a:spcPct val="150000"/>
              </a:lnSpc>
            </a:pPr>
            <a:endParaRPr lang="en-US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297450" y="1347318"/>
            <a:ext cx="4603734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Import Database Staging as Input and Database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as 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CEC204-8F2B-4183-0BD2-CFB79E52293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9867" b="38983"/>
          <a:stretch/>
        </p:blipFill>
        <p:spPr>
          <a:xfrm>
            <a:off x="1492422" y="2196738"/>
            <a:ext cx="2213789" cy="24446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4A5EDD-C65B-E4D0-4448-3790B25C0F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8948" y="1858752"/>
            <a:ext cx="3278652" cy="30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90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0" y="704620"/>
            <a:ext cx="83769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3. Create project job ETL in Talend Open Studio from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to target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with detail Transformation</a:t>
            </a:r>
          </a:p>
          <a:p>
            <a:pPr>
              <a:lnSpc>
                <a:spcPct val="150000"/>
              </a:lnSpc>
            </a:pPr>
            <a:endParaRPr lang="en-US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297450" y="1347318"/>
            <a:ext cx="4603734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2.     Create job per table (Customer, Product, Sales  Order, Sales Status)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DEA5D6-F508-F52D-D83C-34CF0B725CB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267" r="16400" b="57657"/>
          <a:stretch/>
        </p:blipFill>
        <p:spPr>
          <a:xfrm>
            <a:off x="694944" y="2134384"/>
            <a:ext cx="4876800" cy="21761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7A69FC-844F-85B6-20E8-11740F946EC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0267" b="42344"/>
          <a:stretch/>
        </p:blipFill>
        <p:spPr>
          <a:xfrm>
            <a:off x="5730240" y="1347451"/>
            <a:ext cx="2718816" cy="296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20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0" y="704620"/>
            <a:ext cx="83769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3. Create project job ETL in Talend Open Studio from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to target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with detail Transformation</a:t>
            </a:r>
          </a:p>
          <a:p>
            <a:pPr>
              <a:lnSpc>
                <a:spcPct val="150000"/>
              </a:lnSpc>
            </a:pPr>
            <a:endParaRPr lang="en-US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297450" y="1347318"/>
            <a:ext cx="8420052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Create job ( Input &gt; 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DBInput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Staging, Transform &gt;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tMaps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Output &gt;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DBOutput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)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        For Input Configuration Ex. Table Status Order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77A1CA-D872-B358-833B-77588B18A1E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733" t="40771" r="15067" b="7318"/>
          <a:stretch/>
        </p:blipFill>
        <p:spPr>
          <a:xfrm>
            <a:off x="2048256" y="2178284"/>
            <a:ext cx="5047488" cy="267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994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0" y="704620"/>
            <a:ext cx="83769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3. Create project job ETL in Talend Open Studio from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to target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with detail Transformation</a:t>
            </a:r>
          </a:p>
          <a:p>
            <a:pPr>
              <a:lnSpc>
                <a:spcPct val="150000"/>
              </a:lnSpc>
            </a:pPr>
            <a:endParaRPr lang="en-US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297450" y="1347318"/>
            <a:ext cx="8420052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Create job ( Input &gt; 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DBInput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Staging, Transform &gt;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tMaps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Output &gt;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DBOutput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)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        For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tMaps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Configuration Ex. Table Customer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1C7DF3-B58E-3D9A-63CC-BC6152ED8AE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467" r="1" b="61600"/>
          <a:stretch/>
        </p:blipFill>
        <p:spPr>
          <a:xfrm>
            <a:off x="926592" y="2247698"/>
            <a:ext cx="6952478" cy="148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430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0" y="704620"/>
            <a:ext cx="83769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3. Create project job ETL in Talend Open Studio from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to target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with detail Transformation</a:t>
            </a:r>
          </a:p>
          <a:p>
            <a:pPr>
              <a:lnSpc>
                <a:spcPct val="150000"/>
              </a:lnSpc>
            </a:pPr>
            <a:endParaRPr lang="en-US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127149" y="1413359"/>
            <a:ext cx="8420052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Result in SSMS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12A8C8-D290-1DE5-7252-104E27F278C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267" t="32631" r="39600" b="3609"/>
          <a:stretch/>
        </p:blipFill>
        <p:spPr>
          <a:xfrm>
            <a:off x="4008912" y="1281686"/>
            <a:ext cx="4086575" cy="36519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27FF14-2423-062D-4BDD-9B1298FD411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667" t="11532" r="53867" b="69422"/>
          <a:stretch/>
        </p:blipFill>
        <p:spPr>
          <a:xfrm>
            <a:off x="200300" y="1886003"/>
            <a:ext cx="3324947" cy="139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94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85344" y="722829"/>
            <a:ext cx="83769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4. Create Store Procedure to show summary sales order base on status order in SSMS from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Database that already done in ETL</a:t>
            </a: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297450" y="1347318"/>
            <a:ext cx="3506454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Right click on Database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&gt; New Query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Write the Store Procedure as it is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Run the SP with 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EXEC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summary_order_status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@StatusID = 2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The result will be shown in table below the query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617E50-EB71-B33B-F385-F03CDC0CCAB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534" t="9719" r="53867" b="56384"/>
          <a:stretch/>
        </p:blipFill>
        <p:spPr>
          <a:xfrm>
            <a:off x="4322562" y="1219271"/>
            <a:ext cx="3297438" cy="24559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1E7560-A77A-53A0-AD97-81489D26628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533" t="51674" r="53198" b="36474"/>
          <a:stretch/>
        </p:blipFill>
        <p:spPr>
          <a:xfrm>
            <a:off x="4322561" y="3799736"/>
            <a:ext cx="3274305" cy="83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87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85344" y="722829"/>
            <a:ext cx="83769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4. Create Store Procedure to show summary sales order base on status order in SSMS from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Database that already done in ETL</a:t>
            </a: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297450" y="1347318"/>
            <a:ext cx="3506454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You can  see the Store Procedure will be saved in Database &gt; Programmability &gt; Stored Procedures &gt; Your SP in this case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dbo.summary_order_status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2B1DBE-2EC3-E8AC-6A56-BF6782B63D0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9333" b="40741"/>
          <a:stretch/>
        </p:blipFill>
        <p:spPr>
          <a:xfrm>
            <a:off x="4528950" y="1156701"/>
            <a:ext cx="2310762" cy="372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366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Result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182004" y="1325548"/>
            <a:ext cx="8376900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New Database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(Backup with SSMS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DWH_Project.bak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) as result the ETL from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endParaRPr lang="en-US" dirty="0">
              <a:latin typeface="Rubik"/>
              <a:ea typeface="Rubik"/>
              <a:cs typeface="Rubik"/>
              <a:sym typeface="Rubik"/>
            </a:endParaRP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The Pipeline Process ETL for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Database with Talend include function input,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tMaps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, and output database SQL Server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Stored Procedure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dbo.summary_order_status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to know the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summay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from order status</a:t>
            </a:r>
            <a:endParaRPr dirty="0"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1483843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-12192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Result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182004" y="1325548"/>
            <a:ext cx="83769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Link Video Presentation (</a:t>
            </a:r>
            <a:r>
              <a:rPr lang="en-US" dirty="0">
                <a:latin typeface="Rubik"/>
                <a:ea typeface="Rubik"/>
                <a:cs typeface="Rubik"/>
                <a:sym typeface="Rubik"/>
                <a:hlinkClick r:id="rId6"/>
              </a:rPr>
              <a:t>Link Here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) 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Link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Github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(</a:t>
            </a:r>
            <a:r>
              <a:rPr lang="en-US" dirty="0">
                <a:latin typeface="Rubik"/>
                <a:ea typeface="Rubik"/>
                <a:cs typeface="Rubik"/>
                <a:sym typeface="Rubik"/>
                <a:hlinkClick r:id="rId7"/>
              </a:rPr>
              <a:t>Link Here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)</a:t>
            </a:r>
            <a:endParaRPr dirty="0"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2508339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08850" y="1578275"/>
            <a:ext cx="79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 b="1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Disclaimer </a:t>
            </a:r>
            <a:endParaRPr sz="3020" b="1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1250250" y="2258300"/>
            <a:ext cx="6643500" cy="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 b="1">
                <a:solidFill>
                  <a:schemeClr val="lt1"/>
                </a:solidFill>
                <a:highlight>
                  <a:srgbClr val="FF0000"/>
                </a:highlight>
                <a:latin typeface="Rubik"/>
                <a:ea typeface="Rubik"/>
                <a:cs typeface="Rubik"/>
                <a:sym typeface="Rubik"/>
              </a:rPr>
              <a:t>Kalian dapat mengganti</a:t>
            </a:r>
            <a:r>
              <a:rPr lang="en" sz="1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 design template ini sesuai kreativitas kalian. </a:t>
            </a:r>
            <a:endParaRPr sz="14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Template ini hanya bertujuan untuk memberikan gambaran isi konten yang wajib dibuat oleh peserta.</a:t>
            </a:r>
            <a:endParaRPr sz="14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5425" y="4262625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 txBox="1"/>
          <p:nvPr/>
        </p:nvSpPr>
        <p:spPr>
          <a:xfrm>
            <a:off x="2376000" y="1939850"/>
            <a:ext cx="4392000" cy="87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Thank You</a:t>
            </a:r>
            <a:endParaRPr sz="20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4314750" y="4248575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88D73F-FA3E-083A-5C13-31E1802E83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1025" y="4278992"/>
            <a:ext cx="1418167" cy="5249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19FAB">
              <a:alpha val="4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380795" y="2386345"/>
            <a:ext cx="37401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Rubik SemiBold"/>
                <a:ea typeface="Rubik SemiBold"/>
                <a:cs typeface="Rubik SemiBold"/>
                <a:sym typeface="Rubik SemiBold"/>
              </a:rPr>
              <a:t>Rahmat Satyawan</a:t>
            </a:r>
            <a:endParaRPr sz="2800" dirty="0"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4867250" y="959175"/>
            <a:ext cx="3504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ubik SemiBold"/>
                <a:ea typeface="Rubik SemiBold"/>
                <a:cs typeface="Rubik SemiBold"/>
                <a:sym typeface="Rubik SemiBold"/>
              </a:rPr>
              <a:t>Education and Experience</a:t>
            </a:r>
            <a:endParaRPr sz="2000" dirty="0"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5000625" y="1716050"/>
            <a:ext cx="218400" cy="2184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5000625" y="2800350"/>
            <a:ext cx="218400" cy="2184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5294775" y="1625150"/>
            <a:ext cx="37401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ubik"/>
                <a:ea typeface="Rubik"/>
                <a:cs typeface="Rubik"/>
                <a:sym typeface="Rubik"/>
              </a:rPr>
              <a:t>Education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ubik"/>
                <a:ea typeface="Rubik"/>
                <a:cs typeface="Rubik"/>
                <a:sym typeface="Rubik"/>
              </a:rPr>
              <a:t>STTN BATAN 2014-2018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Electronics Instrumentation – Nuclear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Technophysics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GPA 3.63/4.00</a:t>
            </a:r>
            <a:endParaRPr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5294775" y="2709450"/>
            <a:ext cx="37401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ubik"/>
                <a:ea typeface="Rubik"/>
                <a:cs typeface="Rubik"/>
                <a:sym typeface="Rubik"/>
              </a:rPr>
              <a:t>Experience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ubik"/>
                <a:ea typeface="Rubik"/>
                <a:cs typeface="Rubik"/>
                <a:sym typeface="Rubik"/>
              </a:rPr>
              <a:t>2+ in Nuclear industry as NDT Inspector, Engineer and Radiation Safety Officer,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Currently switching to Data and Web industry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415950" y="2909550"/>
            <a:ext cx="374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latin typeface="Rubik"/>
                <a:ea typeface="Rubik"/>
                <a:cs typeface="Rubik"/>
                <a:sym typeface="Rubik"/>
                <a:hlinkClick r:id="rId5"/>
              </a:rPr>
              <a:t>B</a:t>
            </a:r>
            <a:r>
              <a:rPr lang="en" dirty="0">
                <a:latin typeface="Rubik"/>
                <a:ea typeface="Rubik"/>
                <a:cs typeface="Rubik"/>
                <a:sym typeface="Rubik"/>
                <a:hlinkClick r:id="rId5"/>
              </a:rPr>
              <a:t>it.ly/rahmatst</a:t>
            </a:r>
            <a:endParaRPr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645913-95F8-285F-53EC-C0CCBF1C7DE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18" r="3057" b="28226"/>
          <a:stretch/>
        </p:blipFill>
        <p:spPr>
          <a:xfrm>
            <a:off x="415950" y="827319"/>
            <a:ext cx="1041845" cy="1107131"/>
          </a:xfrm>
          <a:prstGeom prst="ellipse">
            <a:avLst/>
          </a:prstGeom>
          <a:ln w="63500" cap="rnd">
            <a:solidFill>
              <a:srgbClr val="FFAB4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Case Study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194196" y="1187248"/>
            <a:ext cx="83769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One of the clients of ID/X Partners, operating in the e-commerce sector, has a need to create a Data Warehouse sourced from several tables in the source database. This Data Warehouse will consist of one Fact table and several Dimension tables.</a:t>
            </a:r>
            <a:endParaRPr lang="id-ID" dirty="0"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704779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-16406" y="6927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Case Study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2154935" y="3020116"/>
            <a:ext cx="1572768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Restore Database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endParaRPr lang="en-US" dirty="0"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Rubik"/>
                <a:ea typeface="Rubik"/>
                <a:cs typeface="Rubik"/>
                <a:sym typeface="Rubik"/>
              </a:rPr>
              <a:t>SQL Server + SSMS</a:t>
            </a:r>
            <a:endParaRPr lang="id-ID" b="1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DCAF1A-76AE-ED85-907F-B9668E53E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673" y="726925"/>
            <a:ext cx="4950087" cy="227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3820D41A-3282-071F-06C7-98AD6F3A2E8D}"/>
              </a:ext>
            </a:extLst>
          </p:cNvPr>
          <p:cNvSpPr txBox="1"/>
          <p:nvPr/>
        </p:nvSpPr>
        <p:spPr>
          <a:xfrm>
            <a:off x="5754623" y="3020116"/>
            <a:ext cx="1469137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Target Database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endParaRPr lang="en-US" dirty="0"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Rubik"/>
                <a:ea typeface="Rubik"/>
                <a:cs typeface="Rubik"/>
                <a:sym typeface="Rubik"/>
              </a:rPr>
              <a:t>Talend Open Studio + SSMS</a:t>
            </a:r>
            <a:endParaRPr lang="id-ID" b="1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" name="Google Shape;98;p16">
            <a:extLst>
              <a:ext uri="{FF2B5EF4-FFF2-40B4-BE49-F238E27FC236}">
                <a16:creationId xmlns:a16="http://schemas.microsoft.com/office/drawing/2014/main" id="{14F677CE-159B-562F-D4A2-67A0A0CFC952}"/>
              </a:ext>
            </a:extLst>
          </p:cNvPr>
          <p:cNvSpPr txBox="1"/>
          <p:nvPr/>
        </p:nvSpPr>
        <p:spPr>
          <a:xfrm>
            <a:off x="3886136" y="3000011"/>
            <a:ext cx="1572768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ETL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Concat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Column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Rename Column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Rubik"/>
                <a:ea typeface="Rubik"/>
                <a:cs typeface="Rubik"/>
                <a:sym typeface="Rubik"/>
              </a:rPr>
              <a:t>Talend Open Studio</a:t>
            </a:r>
            <a:endParaRPr lang="id-ID" b="1" dirty="0"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711667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6773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Prerequisite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182004" y="1325548"/>
            <a:ext cx="83769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Microsoft SQL Server (</a:t>
            </a:r>
            <a:r>
              <a:rPr lang="en-US" dirty="0">
                <a:solidFill>
                  <a:srgbClr val="0097A7"/>
                </a:solidFill>
                <a:latin typeface="Rubik"/>
                <a:ea typeface="Rubik"/>
                <a:cs typeface="Rubik"/>
                <a:sym typeface="Rubik"/>
                <a:hlinkClick r:id="rId6"/>
              </a:rPr>
              <a:t>Link Here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)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SSMS SQL Server Management Studio (</a:t>
            </a:r>
            <a:r>
              <a:rPr lang="en-US" dirty="0">
                <a:latin typeface="Rubik"/>
                <a:ea typeface="Rubik"/>
                <a:cs typeface="Rubik"/>
                <a:sym typeface="Rubik"/>
                <a:hlinkClick r:id="rId7"/>
              </a:rPr>
              <a:t>Link Here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)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Talend Open Studio for Data Integration (</a:t>
            </a:r>
            <a:r>
              <a:rPr lang="en-US" dirty="0">
                <a:latin typeface="Rubik"/>
                <a:ea typeface="Rubik"/>
                <a:cs typeface="Rubik"/>
                <a:sym typeface="Rubik"/>
                <a:hlinkClick r:id="rId8"/>
              </a:rPr>
              <a:t>Link Here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)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Database Staging (</a:t>
            </a:r>
            <a:r>
              <a:rPr lang="en-US" dirty="0">
                <a:latin typeface="Rubik"/>
                <a:ea typeface="Rubik"/>
                <a:cs typeface="Rubik"/>
                <a:sym typeface="Rubik"/>
                <a:hlinkClick r:id="rId9"/>
              </a:rPr>
              <a:t>Link Here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)</a:t>
            </a:r>
            <a:endParaRPr dirty="0"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1128691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6773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182004" y="1325548"/>
            <a:ext cx="837690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Import/Restore Database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ke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SQL Server + SSMS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Create New Database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with table and attribute as the rule of challenge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Create project job ETL in Talend Open Studio from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to target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with detail Transformation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Create Store Procedure to show summary sales order base on status order in SSMS from </a:t>
            </a:r>
            <a:r>
              <a:rPr lang="en-US" b="1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Database that already processed from ETL</a:t>
            </a:r>
          </a:p>
        </p:txBody>
      </p:sp>
    </p:spTree>
    <p:extLst>
      <p:ext uri="{BB962C8B-B14F-4D97-AF65-F5344CB8AC3E}">
        <p14:creationId xmlns:p14="http://schemas.microsoft.com/office/powerpoint/2010/main" val="345331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0" y="991459"/>
            <a:ext cx="83769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Import/Restore Database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ke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SQL Server + SSMS</a:t>
            </a: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297450" y="1347318"/>
            <a:ext cx="3506454" cy="2446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Right click on Database &gt; Restore Database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Click Device and select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Staging.bak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file in computer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Click OK then if success will be notify Database restored successfully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1447D3-5F6A-1EE6-7301-37959A59669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7867" b="50000"/>
          <a:stretch/>
        </p:blipFill>
        <p:spPr>
          <a:xfrm>
            <a:off x="3930666" y="1658794"/>
            <a:ext cx="1808541" cy="22962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2C903B-4A82-165B-1312-8AD12E856A4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267" t="1804" r="31200" b="43103"/>
          <a:stretch/>
        </p:blipFill>
        <p:spPr>
          <a:xfrm>
            <a:off x="5739206" y="1658794"/>
            <a:ext cx="3021243" cy="230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081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7;p20">
            <a:extLst>
              <a:ext uri="{FF2B5EF4-FFF2-40B4-BE49-F238E27FC236}">
                <a16:creationId xmlns:a16="http://schemas.microsoft.com/office/drawing/2014/main" id="{F7174E83-D8CE-BAC7-A438-D6426FE4C57B}"/>
              </a:ext>
            </a:extLst>
          </p:cNvPr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297450" y="185624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3A858D"/>
                </a:solidFill>
                <a:latin typeface="Rubik"/>
                <a:ea typeface="Rubik"/>
                <a:cs typeface="Rubik"/>
                <a:sym typeface="Rubik"/>
              </a:rPr>
              <a:t>Process</a:t>
            </a:r>
            <a:endParaRPr sz="3000" b="1" dirty="0">
              <a:solidFill>
                <a:srgbClr val="3A858D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0" y="991459"/>
            <a:ext cx="83769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2. Create New Database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with table and attribute as the rule of challenge</a:t>
            </a:r>
          </a:p>
        </p:txBody>
      </p:sp>
      <p:sp>
        <p:nvSpPr>
          <p:cNvPr id="3" name="Google Shape;98;p16">
            <a:extLst>
              <a:ext uri="{FF2B5EF4-FFF2-40B4-BE49-F238E27FC236}">
                <a16:creationId xmlns:a16="http://schemas.microsoft.com/office/drawing/2014/main" id="{29738090-35D8-DFB5-95F5-029D58B6D62F}"/>
              </a:ext>
            </a:extLst>
          </p:cNvPr>
          <p:cNvSpPr txBox="1"/>
          <p:nvPr/>
        </p:nvSpPr>
        <p:spPr>
          <a:xfrm>
            <a:off x="297450" y="1347318"/>
            <a:ext cx="3506454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Right click on Database &gt; New Database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Insert Database Name with </a:t>
            </a:r>
            <a:r>
              <a:rPr lang="en-US" b="1" u="sng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b="1" u="sng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, then click OK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>
                <a:latin typeface="Rubik"/>
                <a:ea typeface="Rubik"/>
                <a:cs typeface="Rubik"/>
                <a:sym typeface="Rubik"/>
              </a:rPr>
              <a:t>Right click on Database </a:t>
            </a:r>
            <a:r>
              <a:rPr lang="en-US" dirty="0" err="1">
                <a:latin typeface="Rubik"/>
                <a:ea typeface="Rubik"/>
                <a:cs typeface="Rubik"/>
                <a:sym typeface="Rubik"/>
              </a:rPr>
              <a:t>DWH_Project</a:t>
            </a:r>
            <a:r>
              <a:rPr lang="en-US" dirty="0">
                <a:latin typeface="Rubik"/>
                <a:ea typeface="Rubik"/>
                <a:cs typeface="Rubik"/>
                <a:sym typeface="Rubik"/>
              </a:rPr>
              <a:t>  &gt; New Query to add table and column Or you can make new database with query CREATE DATABASE in SSMS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F22A9B-8A53-305D-6F55-1BAD149ED17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0000" b="46190"/>
          <a:stretch/>
        </p:blipFill>
        <p:spPr>
          <a:xfrm>
            <a:off x="3857155" y="1429601"/>
            <a:ext cx="1828800" cy="27654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3DF243-E20D-3B16-35D7-BA33216A79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066" r="41600"/>
          <a:stretch/>
        </p:blipFill>
        <p:spPr>
          <a:xfrm>
            <a:off x="5827776" y="1429601"/>
            <a:ext cx="2702577" cy="356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6959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</TotalTime>
  <Words>863</Words>
  <Application>Microsoft Office PowerPoint</Application>
  <PresentationFormat>On-screen Show (16:9)</PresentationFormat>
  <Paragraphs>92</Paragraphs>
  <Slides>20</Slides>
  <Notes>20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Rubik</vt:lpstr>
      <vt:lpstr>Rubik SemiBold</vt:lpstr>
      <vt:lpstr>Arial</vt:lpstr>
      <vt:lpstr>Rubik Light</vt:lpstr>
      <vt:lpstr>Simple Light</vt:lpstr>
      <vt:lpstr>PowerPoint Presentation</vt:lpstr>
      <vt:lpstr>Disclaimer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Rahmat Satyawan</dc:creator>
  <cp:lastModifiedBy>Rahmat Satyawan</cp:lastModifiedBy>
  <cp:revision>9</cp:revision>
  <dcterms:modified xsi:type="dcterms:W3CDTF">2023-11-26T23:32:57Z</dcterms:modified>
</cp:coreProperties>
</file>